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6" r:id="rId2"/>
    <p:sldId id="257"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17485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F006C0-1AC5-49AC-8A80-3C4E06507BFB}" type="datetimeFigureOut">
              <a:rPr lang="en-IN" smtClean="0"/>
              <a:t>10-03-2021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1391672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5927757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6226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545588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156711989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3750004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93410804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509505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4003155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54673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F006C0-1AC5-49AC-8A80-3C4E06507BFB}" type="datetimeFigureOut">
              <a:rPr lang="en-IN" smtClean="0"/>
              <a:t>10-03-2021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3389632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F006C0-1AC5-49AC-8A80-3C4E06507BFB}" type="datetimeFigureOut">
              <a:rPr lang="en-IN" smtClean="0"/>
              <a:t>10-03-2021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1481946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366868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2147099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8F006C0-1AC5-49AC-8A80-3C4E06507BFB}" type="datetimeFigureOut">
              <a:rPr lang="en-IN" smtClean="0"/>
              <a:t>10-03-2021</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5529859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F006C0-1AC5-49AC-8A80-3C4E06507BFB}" type="datetimeFigureOut">
              <a:rPr lang="en-IN" smtClean="0"/>
              <a:t>10-03-2021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DD32995-32EF-41F8-AFD3-AE29C69B70CD}" type="slidenum">
              <a:rPr lang="en-IN" smtClean="0"/>
              <a:t>‹#›</a:t>
            </a:fld>
            <a:endParaRPr lang="en-IN"/>
          </a:p>
        </p:txBody>
      </p:sp>
    </p:spTree>
    <p:extLst>
      <p:ext uri="{BB962C8B-B14F-4D97-AF65-F5344CB8AC3E}">
        <p14:creationId xmlns:p14="http://schemas.microsoft.com/office/powerpoint/2010/main" val="971143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8F006C0-1AC5-49AC-8A80-3C4E06507BFB}" type="datetimeFigureOut">
              <a:rPr lang="en-IN" smtClean="0"/>
              <a:t>10-03-2021</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DD32995-32EF-41F8-AFD3-AE29C69B70CD}" type="slidenum">
              <a:rPr lang="en-IN" smtClean="0"/>
              <a:t>‹#›</a:t>
            </a:fld>
            <a:endParaRPr lang="en-IN"/>
          </a:p>
        </p:txBody>
      </p:sp>
    </p:spTree>
    <p:extLst>
      <p:ext uri="{BB962C8B-B14F-4D97-AF65-F5344CB8AC3E}">
        <p14:creationId xmlns:p14="http://schemas.microsoft.com/office/powerpoint/2010/main" val="65005628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F6C8344-B6C3-4A02-98C2-5F6D9BEFADCE}"/>
              </a:ext>
            </a:extLst>
          </p:cNvPr>
          <p:cNvPicPr>
            <a:picLocks noChangeAspect="1"/>
          </p:cNvPicPr>
          <p:nvPr/>
        </p:nvPicPr>
        <p:blipFill rotWithShape="1">
          <a:blip r:embed="rId2">
            <a:alphaModFix amt="35000"/>
          </a:blip>
          <a:srcRect t="10841" b="4889"/>
          <a:stretch/>
        </p:blipFill>
        <p:spPr>
          <a:xfrm>
            <a:off x="20" y="-1"/>
            <a:ext cx="12191980" cy="6858000"/>
          </a:xfrm>
          <a:prstGeom prst="rect">
            <a:avLst/>
          </a:prstGeom>
        </p:spPr>
      </p:pic>
      <p:sp>
        <p:nvSpPr>
          <p:cNvPr id="2" name="Title 1">
            <a:extLst>
              <a:ext uri="{FF2B5EF4-FFF2-40B4-BE49-F238E27FC236}">
                <a16:creationId xmlns:a16="http://schemas.microsoft.com/office/drawing/2014/main" id="{F22D42AE-A799-4996-8849-81EC17FA19B3}"/>
              </a:ext>
            </a:extLst>
          </p:cNvPr>
          <p:cNvSpPr>
            <a:spLocks noGrp="1"/>
          </p:cNvSpPr>
          <p:nvPr>
            <p:ph type="title"/>
          </p:nvPr>
        </p:nvSpPr>
        <p:spPr/>
        <p:txBody>
          <a:bodyPr>
            <a:normAutofit/>
          </a:bodyPr>
          <a:lstStyle/>
          <a:p>
            <a:r>
              <a:rPr lang="en-IN"/>
              <a:t>Interesting Facts about SWEDEN</a:t>
            </a:r>
          </a:p>
        </p:txBody>
      </p:sp>
      <p:sp>
        <p:nvSpPr>
          <p:cNvPr id="3" name="Content Placeholder 2">
            <a:extLst>
              <a:ext uri="{FF2B5EF4-FFF2-40B4-BE49-F238E27FC236}">
                <a16:creationId xmlns:a16="http://schemas.microsoft.com/office/drawing/2014/main" id="{D8A84CB6-96A8-4D77-8B21-8532C02F5B37}"/>
              </a:ext>
            </a:extLst>
          </p:cNvPr>
          <p:cNvSpPr>
            <a:spLocks noGrp="1"/>
          </p:cNvSpPr>
          <p:nvPr>
            <p:ph idx="1"/>
          </p:nvPr>
        </p:nvSpPr>
        <p:spPr/>
        <p:txBody>
          <a:bodyPr>
            <a:normAutofit/>
          </a:bodyPr>
          <a:lstStyle/>
          <a:p>
            <a:pPr>
              <a:lnSpc>
                <a:spcPct val="90000"/>
              </a:lnSpc>
            </a:pPr>
            <a:r>
              <a:rPr lang="en-US" b="0" i="0">
                <a:effectLst/>
                <a:latin typeface="Arial" panose="020B0604020202020204" pitchFamily="34" charset="0"/>
              </a:rPr>
              <a:t>2/3 of Sweden’s land area is covered by forest.</a:t>
            </a:r>
          </a:p>
          <a:p>
            <a:pPr>
              <a:lnSpc>
                <a:spcPct val="90000"/>
              </a:lnSpc>
            </a:pPr>
            <a:r>
              <a:rPr lang="en-US" b="0" i="0">
                <a:effectLst/>
                <a:latin typeface="Arial" panose="020B0604020202020204" pitchFamily="34" charset="0"/>
              </a:rPr>
              <a:t>The Swedish Passport is among the world’s best passports.</a:t>
            </a:r>
          </a:p>
          <a:p>
            <a:pPr>
              <a:lnSpc>
                <a:spcPct val="90000"/>
              </a:lnSpc>
            </a:pPr>
            <a:r>
              <a:rPr lang="en-US" b="0" i="0">
                <a:effectLst/>
                <a:latin typeface="Arial" panose="020B0604020202020204" pitchFamily="34" charset="0"/>
              </a:rPr>
              <a:t>First country in the world to ban smacking.</a:t>
            </a:r>
          </a:p>
          <a:p>
            <a:pPr>
              <a:lnSpc>
                <a:spcPct val="90000"/>
              </a:lnSpc>
            </a:pPr>
            <a:r>
              <a:rPr lang="en-US" b="0" i="0">
                <a:effectLst/>
                <a:latin typeface="Arial" panose="020B0604020202020204" pitchFamily="34" charset="0"/>
              </a:rPr>
              <a:t>One of the highest VAT in the whole world.</a:t>
            </a:r>
          </a:p>
          <a:p>
            <a:pPr>
              <a:lnSpc>
                <a:spcPct val="90000"/>
              </a:lnSpc>
            </a:pPr>
            <a:r>
              <a:rPr lang="en-US" b="0" i="0">
                <a:effectLst/>
                <a:latin typeface="Arial" panose="020B0604020202020204" pitchFamily="34" charset="0"/>
              </a:rPr>
              <a:t>The only country in the world where donations stand for more than 1% of the GDP.</a:t>
            </a:r>
          </a:p>
          <a:p>
            <a:pPr>
              <a:lnSpc>
                <a:spcPct val="90000"/>
              </a:lnSpc>
            </a:pPr>
            <a:r>
              <a:rPr lang="en-US" b="0" i="0">
                <a:effectLst/>
                <a:latin typeface="Arial" panose="020B0604020202020204" pitchFamily="34" charset="0"/>
              </a:rPr>
              <a:t>We are so good at recycling that we even import other countries’ waste.</a:t>
            </a:r>
          </a:p>
          <a:p>
            <a:pPr>
              <a:lnSpc>
                <a:spcPct val="90000"/>
              </a:lnSpc>
            </a:pPr>
            <a:r>
              <a:rPr lang="en-US"/>
              <a:t>99% of Sweden’s waste is recycled.</a:t>
            </a:r>
          </a:p>
          <a:p>
            <a:pPr>
              <a:lnSpc>
                <a:spcPct val="90000"/>
              </a:lnSpc>
            </a:pPr>
            <a:r>
              <a:rPr lang="en-US"/>
              <a:t>Swedish men between 18 to 47 years of age are required to serve from 7 to 15 months in the country’s armed forces.</a:t>
            </a:r>
            <a:br>
              <a:rPr lang="en-US"/>
            </a:br>
            <a:endParaRPr lang="en-IN"/>
          </a:p>
        </p:txBody>
      </p:sp>
    </p:spTree>
    <p:extLst>
      <p:ext uri="{BB962C8B-B14F-4D97-AF65-F5344CB8AC3E}">
        <p14:creationId xmlns:p14="http://schemas.microsoft.com/office/powerpoint/2010/main" val="2316325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A45C76-1E13-42EE-BFA4-26E8AA428E7A}"/>
              </a:ext>
            </a:extLst>
          </p:cNvPr>
          <p:cNvSpPr>
            <a:spLocks noGrp="1"/>
          </p:cNvSpPr>
          <p:nvPr>
            <p:ph type="title"/>
          </p:nvPr>
        </p:nvSpPr>
        <p:spPr>
          <a:xfrm>
            <a:off x="648930" y="629266"/>
            <a:ext cx="6188190" cy="1622321"/>
          </a:xfrm>
        </p:spPr>
        <p:txBody>
          <a:bodyPr>
            <a:normAutofit/>
          </a:bodyPr>
          <a:lstStyle/>
          <a:p>
            <a:pPr>
              <a:lnSpc>
                <a:spcPct val="90000"/>
              </a:lnSpc>
            </a:pPr>
            <a:r>
              <a:rPr lang="en-IN" sz="1400">
                <a:solidFill>
                  <a:srgbClr val="FFFF00"/>
                </a:solidFill>
                <a:effectLst/>
                <a:latin typeface="+mn-lt"/>
                <a:ea typeface="Times New Roman" panose="02020603050405020304" pitchFamily="18" charset="0"/>
                <a:cs typeface="Times New Roman" panose="02020603050405020304" pitchFamily="18" charset="0"/>
              </a:rPr>
              <a:t>Swedes are known for their high academic standards and amazing education system. Not only do they foster most of the world leading companies and the Nobel Prize, but they also make sure that anyone who studies in Sweden gets equal opportunities. If you are wondering why Sweden, here are several reasons that will be able to persuade you that Sweden is the best choice for higher education.</a:t>
            </a:r>
            <a:endParaRPr lang="en-IN" sz="1400" dirty="0">
              <a:solidFill>
                <a:srgbClr val="FFFF00"/>
              </a:solidFill>
              <a:latin typeface="+mn-lt"/>
            </a:endParaRPr>
          </a:p>
        </p:txBody>
      </p:sp>
      <p:sp>
        <p:nvSpPr>
          <p:cNvPr id="3" name="Content Placeholder 2">
            <a:extLst>
              <a:ext uri="{FF2B5EF4-FFF2-40B4-BE49-F238E27FC236}">
                <a16:creationId xmlns:a16="http://schemas.microsoft.com/office/drawing/2014/main" id="{29C69B20-D353-41BE-A26C-E730C50C0FF9}"/>
              </a:ext>
            </a:extLst>
          </p:cNvPr>
          <p:cNvSpPr>
            <a:spLocks noGrp="1"/>
          </p:cNvSpPr>
          <p:nvPr>
            <p:ph idx="1"/>
          </p:nvPr>
        </p:nvSpPr>
        <p:spPr>
          <a:xfrm>
            <a:off x="648930" y="2438400"/>
            <a:ext cx="6188189" cy="3785419"/>
          </a:xfrm>
        </p:spPr>
        <p:txBody>
          <a:bodyPr>
            <a:normAutofit/>
          </a:bodyPr>
          <a:lstStyle/>
          <a:p>
            <a:pPr>
              <a:lnSpc>
                <a:spcPct val="90000"/>
              </a:lnSpc>
            </a:pPr>
            <a:r>
              <a:rPr lang="en-IN"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Focus on Creativity and Innovation</a:t>
            </a:r>
            <a:endParaRPr lang="en-IN"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90000"/>
              </a:lnSpc>
            </a:pPr>
            <a:r>
              <a:rPr lang="en-IN"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High Academic Standards</a:t>
            </a:r>
            <a:endParaRPr lang="en-IN"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90000"/>
              </a:lnSpc>
            </a:pPr>
            <a:r>
              <a:rPr lang="en-IN"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 Wide Range of Choices</a:t>
            </a:r>
            <a:endParaRPr lang="en-IN"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a:lnSpc>
                <a:spcPct val="90000"/>
              </a:lnSpc>
            </a:pPr>
            <a:r>
              <a:rPr lang="en-IN" dirty="0">
                <a:solidFill>
                  <a:srgbClr val="FFFFFF"/>
                </a:solidFill>
                <a:effectLst/>
                <a:latin typeface="Times New Roman" panose="02020603050405020304" pitchFamily="18" charset="0"/>
                <a:ea typeface="Times New Roman" panose="02020603050405020304" pitchFamily="18" charset="0"/>
              </a:rPr>
              <a:t>More English-Speaking People</a:t>
            </a:r>
          </a:p>
          <a:p>
            <a:pPr>
              <a:lnSpc>
                <a:spcPct val="90000"/>
              </a:lnSpc>
            </a:pPr>
            <a:r>
              <a:rPr lang="en-IN"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Sweden as a popular tertiary education destination</a:t>
            </a:r>
          </a:p>
          <a:p>
            <a:pPr>
              <a:lnSpc>
                <a:spcPct val="90000"/>
              </a:lnSpc>
            </a:pPr>
            <a:r>
              <a:rPr lang="en-US" i="0" dirty="0">
                <a:solidFill>
                  <a:srgbClr val="FFFFFF"/>
                </a:solidFill>
                <a:effectLst/>
                <a:latin typeface="Times New Roman" panose="02020603050405020304" pitchFamily="18" charset="0"/>
                <a:cs typeface="Times New Roman" panose="02020603050405020304" pitchFamily="18" charset="0"/>
              </a:rPr>
              <a:t>Working while on Student Visa in Sweden, No upper limit to the number of hours students can work.</a:t>
            </a:r>
          </a:p>
          <a:p>
            <a:pPr>
              <a:lnSpc>
                <a:spcPct val="90000"/>
              </a:lnSpc>
            </a:pPr>
            <a:r>
              <a:rPr lang="en-IN" i="0" dirty="0">
                <a:solidFill>
                  <a:srgbClr val="FFFFFF"/>
                </a:solidFill>
                <a:effectLst/>
                <a:latin typeface="Times New Roman" panose="02020603050405020304" pitchFamily="18" charset="0"/>
                <a:cs typeface="Times New Roman" panose="02020603050405020304" pitchFamily="18" charset="0"/>
              </a:rPr>
              <a:t>Working after Studies, students will get 6 months of residence visa after their studies.</a:t>
            </a:r>
          </a:p>
          <a:p>
            <a:pPr>
              <a:lnSpc>
                <a:spcPct val="90000"/>
              </a:lnSpc>
            </a:pPr>
            <a:r>
              <a:rPr lang="en-US" i="0" dirty="0">
                <a:solidFill>
                  <a:srgbClr val="FFFFFF"/>
                </a:solidFill>
                <a:effectLst/>
                <a:latin typeface="Times New Roman" panose="02020603050405020304" pitchFamily="18" charset="0"/>
                <a:cs typeface="Times New Roman" panose="02020603050405020304" pitchFamily="18" charset="0"/>
              </a:rPr>
              <a:t>Scholarships for studyin</a:t>
            </a:r>
            <a:r>
              <a:rPr lang="en-US" b="1" i="0" dirty="0">
                <a:solidFill>
                  <a:srgbClr val="FFFFFF"/>
                </a:solidFill>
                <a:effectLst/>
                <a:latin typeface="Times New Roman" panose="02020603050405020304" pitchFamily="18" charset="0"/>
                <a:cs typeface="Times New Roman" panose="02020603050405020304" pitchFamily="18" charset="0"/>
              </a:rPr>
              <a:t>g </a:t>
            </a:r>
            <a:r>
              <a:rPr lang="en-US" i="0" dirty="0">
                <a:solidFill>
                  <a:srgbClr val="FFFFFF"/>
                </a:solidFill>
                <a:effectLst/>
                <a:latin typeface="Times New Roman" panose="02020603050405020304" pitchFamily="18" charset="0"/>
                <a:cs typeface="Times New Roman" panose="02020603050405020304" pitchFamily="18" charset="0"/>
              </a:rPr>
              <a:t>in Sweden</a:t>
            </a:r>
          </a:p>
          <a:p>
            <a:pPr>
              <a:lnSpc>
                <a:spcPct val="90000"/>
              </a:lnSpc>
            </a:pPr>
            <a:endParaRPr lang="en-US" b="1" i="0" dirty="0">
              <a:solidFill>
                <a:srgbClr val="FFFFFF"/>
              </a:solidFill>
              <a:effectLst/>
              <a:latin typeface="Arial" panose="020B0604020202020204" pitchFamily="34" charset="0"/>
            </a:endParaRPr>
          </a:p>
          <a:p>
            <a:pPr>
              <a:lnSpc>
                <a:spcPct val="90000"/>
              </a:lnSpc>
            </a:pPr>
            <a:endParaRPr lang="en-IN" dirty="0">
              <a:solidFill>
                <a:srgbClr val="FFFFFF"/>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nSpc>
                <a:spcPct val="90000"/>
              </a:lnSpc>
              <a:buNone/>
            </a:pPr>
            <a:endParaRPr lang="en-IN" dirty="0">
              <a:solidFill>
                <a:srgbClr val="FFFFFF"/>
              </a:solidFill>
            </a:endParaRPr>
          </a:p>
        </p:txBody>
      </p:sp>
      <p:sp>
        <p:nvSpPr>
          <p:cNvPr id="73"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1026" name="Picture 2" descr="The Most Unique Experiences You Can Have in Sweden">
            <a:extLst>
              <a:ext uri="{FF2B5EF4-FFF2-40B4-BE49-F238E27FC236}">
                <a16:creationId xmlns:a16="http://schemas.microsoft.com/office/drawing/2014/main" id="{D2F575E1-FB26-4BF4-9E17-F77059B3701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964" r="31727" b="-2"/>
          <a:stretch/>
        </p:blipFill>
        <p:spPr bwMode="auto">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724048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 Boardroom</Template>
  <TotalTime>55</TotalTime>
  <Words>245</Words>
  <Application>Microsoft Office PowerPoint</Application>
  <PresentationFormat>Widescreen</PresentationFormat>
  <Paragraphs>19</Paragraphs>
  <Slides>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Arial</vt:lpstr>
      <vt:lpstr>Calibri</vt:lpstr>
      <vt:lpstr>Century Gothic</vt:lpstr>
      <vt:lpstr>Times New Roman</vt:lpstr>
      <vt:lpstr>Wingdings 3</vt:lpstr>
      <vt:lpstr>Ion</vt:lpstr>
      <vt:lpstr>Interesting Facts about SWEDEN</vt:lpstr>
      <vt:lpstr>Swedes are known for their high academic standards and amazing education system. Not only do they foster most of the world leading companies and the Nobel Prize, but they also make sure that anyone who studies in Sweden gets equal opportunities. If you are wondering why Sweden, here are several reasons that will be able to persuade you that Sweden is the best choice for higher education.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Interesting Facts about SWEDEN</dc:title>
  <dc:creator>Ashoknaidu Tirnati</dc:creator>
  <cp:lastModifiedBy>Ashoknaidu Tirnati</cp:lastModifiedBy>
  <cp:revision>5</cp:revision>
  <dcterms:created xsi:type="dcterms:W3CDTF">2021-03-10T06:38:38Z</dcterms:created>
  <dcterms:modified xsi:type="dcterms:W3CDTF">2021-03-10T07:34:22Z</dcterms:modified>
</cp:coreProperties>
</file>

<file path=docProps/thumbnail.jpeg>
</file>